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2"/>
  </p:notesMasterIdLst>
  <p:sldIdLst>
    <p:sldId id="256" r:id="rId2"/>
    <p:sldId id="260" r:id="rId3"/>
    <p:sldId id="372" r:id="rId4"/>
    <p:sldId id="379" r:id="rId5"/>
    <p:sldId id="259" r:id="rId6"/>
    <p:sldId id="344" r:id="rId7"/>
    <p:sldId id="314" r:id="rId8"/>
    <p:sldId id="373" r:id="rId9"/>
    <p:sldId id="315" r:id="rId10"/>
    <p:sldId id="316" r:id="rId11"/>
    <p:sldId id="318" r:id="rId12"/>
    <p:sldId id="342" r:id="rId13"/>
    <p:sldId id="330" r:id="rId14"/>
    <p:sldId id="332" r:id="rId15"/>
    <p:sldId id="326" r:id="rId16"/>
    <p:sldId id="323" r:id="rId17"/>
    <p:sldId id="320"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81" r:id="rId52"/>
    <p:sldId id="380" r:id="rId53"/>
    <p:sldId id="364" r:id="rId54"/>
    <p:sldId id="371" r:id="rId55"/>
    <p:sldId id="382" r:id="rId56"/>
    <p:sldId id="366" r:id="rId57"/>
    <p:sldId id="362" r:id="rId58"/>
    <p:sldId id="378" r:id="rId59"/>
    <p:sldId id="383" r:id="rId60"/>
    <p:sldId id="367" r:id="rId61"/>
    <p:sldId id="368" r:id="rId62"/>
    <p:sldId id="369" r:id="rId63"/>
    <p:sldId id="384" r:id="rId64"/>
    <p:sldId id="385" r:id="rId65"/>
    <p:sldId id="365" r:id="rId66"/>
    <p:sldId id="376" r:id="rId67"/>
    <p:sldId id="377" r:id="rId68"/>
    <p:sldId id="258" r:id="rId69"/>
    <p:sldId id="374" r:id="rId70"/>
    <p:sldId id="286" r:id="rId71"/>
  </p:sldIdLst>
  <p:sldSz cx="9144000" cy="5143500" type="screen16x9"/>
  <p:notesSz cx="6858000" cy="9144000"/>
  <p:embeddedFontLst>
    <p:embeddedFont>
      <p:font typeface="Bebas Neue" panose="020B0604020202020204" charset="0"/>
      <p:regular r:id="rId73"/>
    </p:embeddedFont>
    <p:embeddedFont>
      <p:font typeface="Fira Sans Extra Condensed Medium" panose="020B0604020202020204" charset="0"/>
      <p:regular r:id="rId74"/>
      <p:bold r:id="rId75"/>
      <p:italic r:id="rId76"/>
      <p:boldItalic r:id="rId77"/>
    </p:embeddedFont>
    <p:embeddedFont>
      <p:font typeface="Lucida Console" panose="020B0609040504020204" pitchFamily="49" charset="0"/>
      <p:regular r:id="rId78"/>
    </p:embeddedFont>
    <p:embeddedFont>
      <p:font typeface="Overpass" panose="020B0604020202020204" charset="0"/>
      <p:regular r:id="rId79"/>
      <p:bold r:id="rId80"/>
      <p:italic r:id="rId81"/>
      <p:boldItalic r:id="rId82"/>
    </p:embeddedFont>
    <p:embeddedFont>
      <p:font typeface="Overpass ExtraLight" panose="020B0604020202020204" charset="0"/>
      <p:regular r:id="rId83"/>
      <p:bold r:id="rId84"/>
      <p:italic r:id="rId85"/>
      <p:boldItalic r:id="rId86"/>
    </p:embeddedFont>
    <p:embeddedFont>
      <p:font typeface="Overpass Light" panose="020B0604020202020204" charset="0"/>
      <p:regular r:id="rId87"/>
      <p:bold r:id="rId88"/>
      <p:italic r:id="rId89"/>
      <p:boldItalic r:id="rId90"/>
    </p:embeddedFont>
    <p:embeddedFont>
      <p:font typeface="Roboto Slab Light"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260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27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237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508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7082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255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6.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ctfcracker.gitbook.io/process-inje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2862322"/>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5012656"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CloudSec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helloworld.cs</a:t>
            </a:r>
            <a:endParaRPr lang="en-US" dirty="0">
              <a:solidFill>
                <a:srgbClr val="C00000"/>
              </a:solidFill>
            </a:endParaRP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messagebox.cs</a:t>
            </a:r>
            <a:endParaRPr lang="en-US" dirty="0">
              <a:solidFill>
                <a:srgbClr val="C00000"/>
              </a:solidFill>
            </a:endParaRP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830997"/>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for Windows. We will see basic process injection techniques, strings / shellcode obfuscation and evasion for .NET </a:t>
            </a:r>
            <a:r>
              <a:rPr lang="en-US" sz="1600">
                <a:latin typeface="Overpass Light" panose="020B0604020202020204" charset="0"/>
              </a:rPr>
              <a:t>code.</a:t>
            </a:r>
            <a:endParaRPr lang="en-US" sz="1600" dirty="0">
              <a:latin typeface="Overpass Light" panose="020B0604020202020204" charset="0"/>
            </a:endParaRP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 (Process injection)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719034" y="980209"/>
            <a:ext cx="5705932" cy="375299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096A9E-B64E-4790-9889-3C387986F064}"/>
              </a:ext>
            </a:extLst>
          </p:cNvPr>
          <p:cNvSpPr txBox="1"/>
          <p:nvPr/>
        </p:nvSpPr>
        <p:spPr>
          <a:xfrm>
            <a:off x="2480514" y="4733202"/>
            <a:ext cx="3993572" cy="307777"/>
          </a:xfrm>
          <a:prstGeom prst="rect">
            <a:avLst/>
          </a:prstGeom>
          <a:noFill/>
        </p:spPr>
        <p:txBody>
          <a:bodyPr wrap="square">
            <a:spAutoFit/>
          </a:bodyPr>
          <a:lstStyle/>
          <a:p>
            <a:r>
              <a:rPr lang="en-US" dirty="0">
                <a:latin typeface="Overpass Light" panose="020B0604020202020204" charset="0"/>
                <a:hlinkClick r:id="rId4"/>
              </a:rPr>
              <a:t>https://ctfcracker.gitbook.io/process-injection/</a:t>
            </a:r>
            <a:endParaRPr lang="en-US" dirty="0">
              <a:latin typeface="Overpass Light" panose="020B0604020202020204" charset="0"/>
            </a:endParaRPr>
          </a:p>
        </p:txBody>
      </p: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Generate Shellcode with Msfvenom</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a:t>
            </a:r>
            <a:r>
              <a:rPr lang="en-US" sz="1800" dirty="0" err="1">
                <a:latin typeface="Overpass Light" panose="020B0604020202020204" charset="0"/>
              </a:rPr>
              <a:t>msfvenom</a:t>
            </a:r>
            <a:endParaRPr lang="en-US" sz="1800" dirty="0">
              <a:latin typeface="Overpass Light" panose="020B0604020202020204" charset="0"/>
            </a:endParaRP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a:t>
            </a:r>
            <a:r>
              <a:rPr lang="en-US" dirty="0" err="1"/>
              <a:t>msfvenom</a:t>
            </a:r>
            <a:endParaRPr lang="en-US" dirty="0"/>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Loader.cs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course organizers,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a:t>
            </a:r>
            <a:r>
              <a:rPr lang="en-US" sz="1600" dirty="0" err="1">
                <a:latin typeface="Overpass Light" panose="020B0604020202020204" charset="0"/>
              </a:rPr>
              <a:t>msfvenom</a:t>
            </a:r>
            <a:r>
              <a:rPr lang="en-US" sz="1600" dirty="0">
                <a:latin typeface="Overpass Light" panose="020B0604020202020204" charset="0"/>
              </a:rPr>
              <a:t>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Xor Encoder.py</a:t>
            </a:r>
          </a:p>
        </p:txBody>
      </p:sp>
      <p:pic>
        <p:nvPicPr>
          <p:cNvPr id="3" name="Picture 2">
            <a:extLst>
              <a:ext uri="{FF2B5EF4-FFF2-40B4-BE49-F238E27FC236}">
                <a16:creationId xmlns:a16="http://schemas.microsoft.com/office/drawing/2014/main" id="{00EB4534-F620-48AB-88C5-E9DAB7EF2BA9}"/>
              </a:ext>
            </a:extLst>
          </p:cNvPr>
          <p:cNvPicPr>
            <a:picLocks noChangeAspect="1"/>
          </p:cNvPicPr>
          <p:nvPr/>
        </p:nvPicPr>
        <p:blipFill>
          <a:blip r:embed="rId3"/>
          <a:stretch>
            <a:fillRect/>
          </a:stretch>
        </p:blipFill>
        <p:spPr>
          <a:xfrm>
            <a:off x="512618" y="1023513"/>
            <a:ext cx="8118764" cy="3754492"/>
          </a:xfrm>
          <a:prstGeom prst="rect">
            <a:avLst/>
          </a:prstGeom>
        </p:spPr>
      </p:pic>
    </p:spTree>
    <p:extLst>
      <p:ext uri="{BB962C8B-B14F-4D97-AF65-F5344CB8AC3E}">
        <p14:creationId xmlns:p14="http://schemas.microsoft.com/office/powerpoint/2010/main" val="98198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pic>
        <p:nvPicPr>
          <p:cNvPr id="5" name="Picture 4">
            <a:extLst>
              <a:ext uri="{FF2B5EF4-FFF2-40B4-BE49-F238E27FC236}">
                <a16:creationId xmlns:a16="http://schemas.microsoft.com/office/drawing/2014/main" id="{F5CCAA5C-D0D4-48BE-B98A-FE3DDB5BDF38}"/>
              </a:ext>
            </a:extLst>
          </p:cNvPr>
          <p:cNvPicPr>
            <a:picLocks noChangeAspect="1"/>
          </p:cNvPicPr>
          <p:nvPr/>
        </p:nvPicPr>
        <p:blipFill>
          <a:blip r:embed="rId3"/>
          <a:stretch>
            <a:fillRect/>
          </a:stretch>
        </p:blipFill>
        <p:spPr>
          <a:xfrm>
            <a:off x="625300" y="1144449"/>
            <a:ext cx="7900555" cy="3708424"/>
          </a:xfrm>
          <a:prstGeom prst="rect">
            <a:avLst/>
          </a:prstGeom>
        </p:spPr>
      </p:pic>
    </p:spTree>
    <p:extLst>
      <p:ext uri="{BB962C8B-B14F-4D97-AF65-F5344CB8AC3E}">
        <p14:creationId xmlns:p14="http://schemas.microsoft.com/office/powerpoint/2010/main" val="948136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a:t>
            </a:r>
            <a:r>
              <a:rPr lang="en-US" dirty="0" err="1">
                <a:solidFill>
                  <a:srgbClr val="C00000"/>
                </a:solidFill>
              </a:rPr>
              <a:t>sleep.cs</a:t>
            </a:r>
            <a:endParaRPr lang="en-US" dirty="0">
              <a:solidFill>
                <a:srgbClr val="C00000"/>
              </a:solidFill>
            </a:endParaRPr>
          </a:p>
        </p:txBody>
      </p:sp>
      <p:pic>
        <p:nvPicPr>
          <p:cNvPr id="3" name="Picture 2">
            <a:extLst>
              <a:ext uri="{FF2B5EF4-FFF2-40B4-BE49-F238E27FC236}">
                <a16:creationId xmlns:a16="http://schemas.microsoft.com/office/drawing/2014/main" id="{F1F77EFC-ADF1-4AA5-9C23-1758A35DEDD8}"/>
              </a:ext>
            </a:extLst>
          </p:cNvPr>
          <p:cNvPicPr>
            <a:picLocks noChangeAspect="1"/>
          </p:cNvPicPr>
          <p:nvPr/>
        </p:nvPicPr>
        <p:blipFill>
          <a:blip r:embed="rId3"/>
          <a:stretch>
            <a:fillRect/>
          </a:stretch>
        </p:blipFill>
        <p:spPr>
          <a:xfrm>
            <a:off x="2040537" y="1080655"/>
            <a:ext cx="5062925" cy="3775317"/>
          </a:xfrm>
          <a:prstGeom prst="rect">
            <a:avLst/>
          </a:prstGeom>
        </p:spPr>
      </p:pic>
    </p:spTree>
    <p:extLst>
      <p:ext uri="{BB962C8B-B14F-4D97-AF65-F5344CB8AC3E}">
        <p14:creationId xmlns:p14="http://schemas.microsoft.com/office/powerpoint/2010/main" val="297867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Modifying Behavior</a:t>
            </a:r>
          </a:p>
        </p:txBody>
      </p:sp>
      <p:pic>
        <p:nvPicPr>
          <p:cNvPr id="2050" name="Picture 2" descr="Antivirus Evasion Part - 2 | Redfox Security">
            <a:extLst>
              <a:ext uri="{FF2B5EF4-FFF2-40B4-BE49-F238E27FC236}">
                <a16:creationId xmlns:a16="http://schemas.microsoft.com/office/drawing/2014/main" id="{8C6DBD16-C868-45B8-9B81-39BB814CA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335"/>
          <a:stretch/>
        </p:blipFill>
        <p:spPr bwMode="auto">
          <a:xfrm>
            <a:off x="371044" y="2115237"/>
            <a:ext cx="8352012" cy="1948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003D4F-8FB1-4E8C-A5D6-B1C9CE9EE7B9}"/>
              </a:ext>
            </a:extLst>
          </p:cNvPr>
          <p:cNvPicPr>
            <a:picLocks noChangeAspect="1"/>
          </p:cNvPicPr>
          <p:nvPr/>
        </p:nvPicPr>
        <p:blipFill>
          <a:blip r:embed="rId4"/>
          <a:stretch>
            <a:fillRect/>
          </a:stretch>
        </p:blipFill>
        <p:spPr>
          <a:xfrm>
            <a:off x="296141" y="1280391"/>
            <a:ext cx="8496188" cy="649015"/>
          </a:xfrm>
          <a:prstGeom prst="rect">
            <a:avLst/>
          </a:prstGeom>
        </p:spPr>
      </p:pic>
    </p:spTree>
    <p:extLst>
      <p:ext uri="{BB962C8B-B14F-4D97-AF65-F5344CB8AC3E}">
        <p14:creationId xmlns:p14="http://schemas.microsoft.com/office/powerpoint/2010/main" val="129784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a:t>
            </a:r>
            <a:r>
              <a:rPr lang="en-US" dirty="0" err="1">
                <a:solidFill>
                  <a:srgbClr val="C00000"/>
                </a:solidFill>
              </a:rPr>
              <a:t>DInvoke</a:t>
            </a:r>
            <a:r>
              <a:rPr lang="en-US" dirty="0">
                <a:solidFill>
                  <a:srgbClr val="C00000"/>
                </a:solidFill>
              </a:rPr>
              <a:t>).cs</a:t>
            </a:r>
          </a:p>
        </p:txBody>
      </p:sp>
      <p:pic>
        <p:nvPicPr>
          <p:cNvPr id="6" name="Picture 5">
            <a:extLst>
              <a:ext uri="{FF2B5EF4-FFF2-40B4-BE49-F238E27FC236}">
                <a16:creationId xmlns:a16="http://schemas.microsoft.com/office/drawing/2014/main" id="{857782DD-E404-432F-8529-8976D7ED8D1E}"/>
              </a:ext>
            </a:extLst>
          </p:cNvPr>
          <p:cNvPicPr>
            <a:picLocks noChangeAspect="1"/>
          </p:cNvPicPr>
          <p:nvPr/>
        </p:nvPicPr>
        <p:blipFill>
          <a:blip r:embed="rId3"/>
          <a:stretch>
            <a:fillRect/>
          </a:stretch>
        </p:blipFill>
        <p:spPr>
          <a:xfrm>
            <a:off x="1139536" y="1602226"/>
            <a:ext cx="6605154" cy="3374764"/>
          </a:xfrm>
          <a:prstGeom prst="rect">
            <a:avLst/>
          </a:prstGeom>
        </p:spPr>
      </p:pic>
    </p:spTree>
    <p:extLst>
      <p:ext uri="{BB962C8B-B14F-4D97-AF65-F5344CB8AC3E}">
        <p14:creationId xmlns:p14="http://schemas.microsoft.com/office/powerpoint/2010/main" val="263744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(D/Invoke).cs</a:t>
            </a:r>
          </a:p>
        </p:txBody>
      </p:sp>
      <p:pic>
        <p:nvPicPr>
          <p:cNvPr id="3" name="Picture 2">
            <a:extLst>
              <a:ext uri="{FF2B5EF4-FFF2-40B4-BE49-F238E27FC236}">
                <a16:creationId xmlns:a16="http://schemas.microsoft.com/office/drawing/2014/main" id="{A1596341-E852-43CE-AD9C-1DF382879035}"/>
              </a:ext>
            </a:extLst>
          </p:cNvPr>
          <p:cNvPicPr>
            <a:picLocks noChangeAspect="1"/>
          </p:cNvPicPr>
          <p:nvPr/>
        </p:nvPicPr>
        <p:blipFill>
          <a:blip r:embed="rId3"/>
          <a:stretch>
            <a:fillRect/>
          </a:stretch>
        </p:blipFill>
        <p:spPr>
          <a:xfrm>
            <a:off x="342900" y="1680177"/>
            <a:ext cx="8506691" cy="2631979"/>
          </a:xfrm>
          <a:prstGeom prst="rect">
            <a:avLst/>
          </a:prstGeom>
        </p:spPr>
      </p:pic>
    </p:spTree>
    <p:extLst>
      <p:ext uri="{BB962C8B-B14F-4D97-AF65-F5344CB8AC3E}">
        <p14:creationId xmlns:p14="http://schemas.microsoft.com/office/powerpoint/2010/main" val="2939170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200" dirty="0"/>
              <a:t>@Marduk @xbytemx</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3186</TotalTime>
  <Words>2821</Words>
  <Application>Microsoft Office PowerPoint</Application>
  <PresentationFormat>On-screen Show (16:9)</PresentationFormat>
  <Paragraphs>260</Paragraphs>
  <Slides>70</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Roboto Slab Light</vt:lpstr>
      <vt:lpstr>Overpass</vt:lpstr>
      <vt:lpstr>Bebas Neue</vt:lpstr>
      <vt:lpstr>Overpass ExtraLight</vt:lpstr>
      <vt:lpstr>Fira Sans Extra Condensed Medium</vt:lpstr>
      <vt:lpstr>Arial</vt:lpstr>
      <vt:lpstr>Overpass Light</vt:lpstr>
      <vt:lpstr>Lucida Console</vt:lpstr>
      <vt:lpstr>Minimal Marketing by Slidesgo</vt:lpstr>
      <vt:lpstr>Maldev &amp; AV/EDR EVASION FOR PENTESTERS</vt:lpstr>
      <vt:lpstr>whoami</vt:lpstr>
      <vt:lpstr>What Are We Going to Cover </vt:lpstr>
      <vt:lpstr>disclaimer</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 (Process injection)</vt:lpstr>
      <vt:lpstr>Generate Shellcode with Msfvenom</vt:lpstr>
      <vt:lpstr>Meterpreter’s shellcode</vt:lpstr>
      <vt:lpstr>Exercise 1: generate shellcode with msfvenom</vt:lpstr>
      <vt:lpstr>Meterpreter’s shellcode</vt:lpstr>
      <vt:lpstr>Basic Shellcode Loader.cs</vt:lpstr>
      <vt:lpstr>Basic shellcode loader</vt:lpstr>
      <vt:lpstr>Basic shellcode loader</vt:lpstr>
      <vt:lpstr>Exercise 2: basic shellcode loader</vt:lpstr>
      <vt:lpstr>Basic shellcode loader</vt:lpstr>
      <vt:lpstr>Basic shellcode injector.cs</vt:lpstr>
      <vt:lpstr>Basic shellcode injector</vt:lpstr>
      <vt:lpstr>Basic shellcode injector</vt:lpstr>
      <vt:lpstr>Exercise 3: basic shellcode injector</vt:lpstr>
      <vt:lpstr>Basic shellcode injector</vt:lpstr>
      <vt:lpstr>Lab 3</vt:lpstr>
      <vt:lpstr>Av evasion techniques</vt:lpstr>
      <vt:lpstr>Xor encryption</vt:lpstr>
      <vt:lpstr>Xor Encoder.py</vt:lpstr>
      <vt:lpstr>Basic Shellcode Injector.cs</vt:lpstr>
      <vt:lpstr>Exercise 1: av evasion with strings and shellcode obfuscation</vt:lpstr>
      <vt:lpstr>Timing evasion</vt:lpstr>
      <vt:lpstr>Basic Shellcode Injector with sleep.cs</vt:lpstr>
      <vt:lpstr>Exercise 2: av evasion with obfuscation and sleep delay</vt:lpstr>
      <vt:lpstr>EDR evasion techniques</vt:lpstr>
      <vt:lpstr>meterpreter detected :( Why?</vt:lpstr>
      <vt:lpstr>Modifying Behavior</vt:lpstr>
      <vt:lpstr>Exercise 3: modifying behavior</vt:lpstr>
      <vt:lpstr>p/Invoke disadvantages</vt:lpstr>
      <vt:lpstr>d/invoke</vt:lpstr>
      <vt:lpstr>Basic Shellcode Injector with Sleep (DInvoke).cs</vt:lpstr>
      <vt:lpstr>Basic Shellcode Injector with Sleep (D/Invoke).cs</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123</cp:revision>
  <dcterms:modified xsi:type="dcterms:W3CDTF">2022-10-24T04:56:42Z</dcterms:modified>
</cp:coreProperties>
</file>